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12192000"/>
  <p:notesSz cx="7104063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-2532" y="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B385A33-8AB4-4A1F-81AC-DF7B1094D3F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57160" y="1882080"/>
            <a:ext cx="5143320" cy="447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endParaRPr lang="ru-RU" sz="7819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852640"/>
            <a:ext cx="617184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6545880"/>
            <a:ext cx="617184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B1AB9AB-543D-40D2-B77A-9812070644EC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57160" y="1882080"/>
            <a:ext cx="5143320" cy="447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endParaRPr lang="ru-RU" sz="7819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65458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65458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5870AB1-22FD-4B11-B3EB-5B4686005C06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57160" y="1882080"/>
            <a:ext cx="5143320" cy="447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endParaRPr lang="ru-RU" sz="7819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85264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85264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85264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654588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654588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654588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6F32A89-F46D-4DA5-8371-57DFA0D49BAE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57160" y="1882080"/>
            <a:ext cx="5143320" cy="447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endParaRPr lang="ru-RU" sz="7819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852640"/>
            <a:ext cx="6171840" cy="707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679C968-6CD5-469C-83C5-D6A143A55E0F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57160" y="1882080"/>
            <a:ext cx="5143320" cy="447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endParaRPr lang="ru-RU" sz="7819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852640"/>
            <a:ext cx="6171840" cy="707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A2D014F-4CCE-4A3C-9112-160A58151CB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57160" y="1882080"/>
            <a:ext cx="5143320" cy="447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endParaRPr lang="ru-RU" sz="7819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85264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85264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3BCC6F3-8836-4FFA-A4E9-91A0E637E56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57160" y="1882080"/>
            <a:ext cx="5143320" cy="447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endParaRPr lang="ru-RU" sz="7819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6AE7371-3270-4751-99EA-E462D7ECC45E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57160" y="1995480"/>
            <a:ext cx="5143320" cy="1967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93FEE2A-1A92-470D-88B5-317C3BCE6D45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57160" y="1882080"/>
            <a:ext cx="5143320" cy="447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endParaRPr lang="ru-RU" sz="7819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85264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65458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12F7422-8777-4DCB-B7D5-42754A833C0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57160" y="1882080"/>
            <a:ext cx="5143320" cy="447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endParaRPr lang="ru-RU" sz="7819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85264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65458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BD18437-A164-4F65-AFD8-B5E3B17948AD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57160" y="1882080"/>
            <a:ext cx="5143320" cy="447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endParaRPr lang="ru-RU" sz="7819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6545880"/>
            <a:ext cx="6171840" cy="337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49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6CA332B-2C37-44CF-85FE-F9EC1625DA1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44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10660" b="0" strike="noStrike" spc="-1">
                <a:solidFill>
                  <a:srgbClr val="000000"/>
                </a:solidFill>
                <a:latin typeface="Calibri Light"/>
              </a:rPr>
              <a:t>Образец заголовка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71600" y="11300040"/>
            <a:ext cx="1542600" cy="648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213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13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213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2271600" y="11300040"/>
            <a:ext cx="2314080" cy="648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4843440" y="11300040"/>
            <a:ext cx="1542600" cy="648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3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130" b="0" strike="noStrike" spc="-1">
                <a:solidFill>
                  <a:srgbClr val="8B8B8B"/>
                </a:solidFill>
                <a:latin typeface="Calibri"/>
              </a:rPr>
              <a:t>‹#›</a:t>
            </a:r>
            <a:endParaRPr lang="ru-RU" sz="213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852640"/>
            <a:ext cx="6171840" cy="707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498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355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77"/>
          <p:cNvSpPr/>
          <p:nvPr/>
        </p:nvSpPr>
        <p:spPr>
          <a:xfrm>
            <a:off x="105480" y="5127120"/>
            <a:ext cx="6643080" cy="368424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0" y="61560"/>
            <a:ext cx="6878160" cy="4089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2400" b="1" strike="noStrike" spc="-1">
                <a:solidFill>
                  <a:srgbClr val="FFC000"/>
                </a:solidFill>
                <a:latin typeface="Times New Roman"/>
                <a:ea typeface="Times New Roman"/>
              </a:rPr>
              <a:t>ГРАЖДАНСКАЯ ОБОРОНА</a:t>
            </a:r>
            <a:endParaRPr lang="ru-RU" sz="2400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43" name="Shape 79"/>
          <p:cNvSpPr/>
          <p:nvPr/>
        </p:nvSpPr>
        <p:spPr>
          <a:xfrm>
            <a:off x="112320" y="505080"/>
            <a:ext cx="6643080" cy="450000"/>
          </a:xfrm>
          <a:prstGeom prst="rect">
            <a:avLst/>
          </a:prstGeom>
          <a:solidFill>
            <a:srgbClr val="C00000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>
                <a:solidFill>
                  <a:srgbClr val="FFFFFF"/>
                </a:solidFill>
                <a:latin typeface="Calibri"/>
              </a:rPr>
              <a:t>Сигнал «ВНИМАНИЕ ВСЕМ!» 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4" name="Shape 80"/>
          <p:cNvSpPr/>
          <p:nvPr/>
        </p:nvSpPr>
        <p:spPr>
          <a:xfrm>
            <a:off x="112320" y="1037880"/>
            <a:ext cx="6643080" cy="3683880"/>
          </a:xfrm>
          <a:prstGeom prst="rect">
            <a:avLst/>
          </a:prstGeom>
          <a:solidFill>
            <a:srgbClr val="FFC000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45" name="Shape 81"/>
          <p:cNvSpPr/>
          <p:nvPr/>
        </p:nvSpPr>
        <p:spPr>
          <a:xfrm>
            <a:off x="1392120" y="1116000"/>
            <a:ext cx="5363280" cy="57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</a:rPr>
              <a:t>Сопровождается включением сирен прерывистыми гудками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6" name="Shape 82"/>
          <p:cNvSpPr/>
          <p:nvPr/>
        </p:nvSpPr>
        <p:spPr>
          <a:xfrm>
            <a:off x="1392120" y="1923480"/>
            <a:ext cx="5363280" cy="57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</a:rPr>
              <a:t>Передается речевое сообщение через уличные громкоговорители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7" name="Shape 83"/>
          <p:cNvSpPr/>
          <p:nvPr/>
        </p:nvSpPr>
        <p:spPr>
          <a:xfrm>
            <a:off x="1392120" y="2730600"/>
            <a:ext cx="5363280" cy="57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</a:rPr>
              <a:t>Производится СМС рассылка сообщений об опасности, действиях населения через мобильных операторов связи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8" name="Shape 84"/>
          <p:cNvSpPr/>
          <p:nvPr/>
        </p:nvSpPr>
        <p:spPr>
          <a:xfrm>
            <a:off x="1392120" y="3687840"/>
            <a:ext cx="536328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</a:rPr>
              <a:t>Производится рассылка ПУШ-уведомлений об опасности, действиях населения через мобильное приложение МЧС России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9" name="Shape 85"/>
          <p:cNvSpPr/>
          <p:nvPr/>
        </p:nvSpPr>
        <p:spPr>
          <a:xfrm>
            <a:off x="0" y="4722120"/>
            <a:ext cx="6857640" cy="450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>
                <a:solidFill>
                  <a:schemeClr val="lt1"/>
                </a:solidFill>
                <a:latin typeface="Calibri"/>
              </a:rPr>
              <a:t>ДЕЙСТВИЯ НАСЕЛЕНИЯ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0" name="Shape 86"/>
          <p:cNvSpPr/>
          <p:nvPr/>
        </p:nvSpPr>
        <p:spPr>
          <a:xfrm>
            <a:off x="149400" y="5227560"/>
            <a:ext cx="536328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</a:rPr>
              <a:t>Если вы в здании спуститесь в приспособленное подвальное помещение,  на нижние этажи, в подвал или паркинг. Не пользуйтесь лифтом!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1" name="Shape 87"/>
          <p:cNvSpPr/>
          <p:nvPr/>
        </p:nvSpPr>
        <p:spPr>
          <a:xfrm>
            <a:off x="1392120" y="6237000"/>
            <a:ext cx="536328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</a:rPr>
              <a:t>В квартире найдите место без окон. Между несущих стен, как правило это ванная комната. Сядьте на пол! Не подходите к окнам!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2" name="Shape 88"/>
          <p:cNvSpPr/>
          <p:nvPr/>
        </p:nvSpPr>
        <p:spPr>
          <a:xfrm>
            <a:off x="149400" y="7109280"/>
            <a:ext cx="5363280" cy="57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</a:rPr>
              <a:t>Если вы на улице немедленно укройтесь в ближайшем здании, подземном переходе или паркинге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3" name="Shape 89"/>
          <p:cNvSpPr/>
          <p:nvPr/>
        </p:nvSpPr>
        <p:spPr>
          <a:xfrm>
            <a:off x="1392120" y="7981920"/>
            <a:ext cx="5363280" cy="57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</a:rPr>
              <a:t>Если вы перемещаетесь на транспорте – покиньте его и найдите укрытие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4" name="Shape 90"/>
          <p:cNvSpPr/>
          <p:nvPr/>
        </p:nvSpPr>
        <p:spPr>
          <a:xfrm>
            <a:off x="0" y="10641600"/>
            <a:ext cx="6857640" cy="450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>
                <a:solidFill>
                  <a:schemeClr val="lt1"/>
                </a:solidFill>
                <a:latin typeface="Calibri"/>
              </a:rPr>
              <a:t>Сигнал «ОТБОЙ»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5" name="Shape 91"/>
          <p:cNvSpPr/>
          <p:nvPr/>
        </p:nvSpPr>
        <p:spPr>
          <a:xfrm>
            <a:off x="112320" y="11087280"/>
            <a:ext cx="6639120" cy="9802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marL="1339920">
              <a:lnSpc>
                <a:spcPct val="100000"/>
              </a:lnSpc>
              <a:tabLst>
                <a:tab pos="0" algn="l"/>
              </a:tabLst>
            </a:pP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  <a:p>
            <a:pPr marL="1339920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</a:rPr>
              <a:t>-    Возвращайтесь к месту работы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  <a:p>
            <a:pPr marL="1339920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</a:rPr>
              <a:t>-    Будьте в готовности к возможному повторению  сигнала гражданской обороны «ВНИМАНИЕ ВСЕМ!»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6" name="Shape 92"/>
          <p:cNvSpPr/>
          <p:nvPr/>
        </p:nvSpPr>
        <p:spPr>
          <a:xfrm>
            <a:off x="107280" y="9639360"/>
            <a:ext cx="6643080" cy="10065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8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</a:rPr>
              <a:t>При обнаружении на земле беспилотных воздушных </a:t>
            </a:r>
            <a:endParaRPr lang="ru-RU" sz="1600" b="1" strike="noStrike" spc="-1" dirty="0" smtClean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80000"/>
              </a:lnSpc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000000"/>
                </a:solidFill>
                <a:latin typeface="Calibri"/>
              </a:rPr>
              <a:t>судов или </a:t>
            </a:r>
            <a:r>
              <a:rPr lang="ru-RU" sz="1600" b="1" strike="noStrike" spc="-1" dirty="0">
                <a:solidFill>
                  <a:srgbClr val="000000"/>
                </a:solidFill>
                <a:latin typeface="Calibri"/>
              </a:rPr>
              <a:t>их </a:t>
            </a:r>
            <a:r>
              <a:rPr lang="ru-RU" sz="1600" b="1" strike="noStrike" spc="-1" dirty="0" smtClean="0">
                <a:solidFill>
                  <a:srgbClr val="000000"/>
                </a:solidFill>
                <a:latin typeface="Calibri"/>
              </a:rPr>
              <a:t>частей, </a:t>
            </a:r>
            <a:r>
              <a:rPr lang="ru-RU" sz="1600" b="1" strike="noStrike" spc="-1" dirty="0">
                <a:solidFill>
                  <a:srgbClr val="000000"/>
                </a:solidFill>
                <a:latin typeface="Calibri"/>
              </a:rPr>
              <a:t>фрагментов </a:t>
            </a:r>
            <a:r>
              <a:rPr lang="ru-RU" sz="1600" b="1" strike="noStrike" spc="-1" dirty="0" smtClean="0">
                <a:solidFill>
                  <a:srgbClr val="000000"/>
                </a:solidFill>
                <a:latin typeface="Calibri"/>
              </a:rPr>
              <a:t>ракет:</a:t>
            </a:r>
          </a:p>
          <a:p>
            <a:pPr algn="ctr">
              <a:lnSpc>
                <a:spcPct val="80000"/>
              </a:lnSpc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000000"/>
                </a:solidFill>
                <a:latin typeface="Calibri"/>
              </a:rPr>
              <a:t> - запрещается прикасаться к указанным предметам;</a:t>
            </a:r>
          </a:p>
          <a:p>
            <a:pPr algn="ctr">
              <a:lnSpc>
                <a:spcPct val="80000"/>
              </a:lnSpc>
              <a:tabLst>
                <a:tab pos="0" algn="l"/>
              </a:tabLst>
            </a:pPr>
            <a:r>
              <a:rPr lang="ru-RU" sz="1600" b="1" spc="-1" dirty="0" smtClean="0">
                <a:solidFill>
                  <a:srgbClr val="000000"/>
                </a:solidFill>
                <a:latin typeface="Calibri"/>
              </a:rPr>
              <a:t>- необходимо сразу покинуть место обнаружения;</a:t>
            </a:r>
          </a:p>
          <a:p>
            <a:pPr algn="ctr">
              <a:lnSpc>
                <a:spcPct val="80000"/>
              </a:lnSpc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000000"/>
                </a:solidFill>
                <a:latin typeface="Calibri"/>
              </a:rPr>
              <a:t>- при возможности незамедлительно сообщить по телефону 112!</a:t>
            </a:r>
          </a:p>
        </p:txBody>
      </p:sp>
      <p:sp>
        <p:nvSpPr>
          <p:cNvPr id="57" name="Shape 93"/>
          <p:cNvSpPr/>
          <p:nvPr/>
        </p:nvSpPr>
        <p:spPr>
          <a:xfrm>
            <a:off x="117360" y="8933400"/>
            <a:ext cx="6643080" cy="6346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C00000"/>
                </a:solidFill>
                <a:latin typeface="Calibri"/>
              </a:rPr>
              <a:t>Не подходят для укрытия места под техникой, у наружных стен зданий, временные строения (ларьки, павильоны)</a:t>
            </a:r>
            <a:endParaRPr lang="ru-RU" sz="1600" b="0" strike="noStrike" spc="-1" dirty="0">
              <a:solidFill>
                <a:srgbClr val="C00000"/>
              </a:solidFill>
              <a:latin typeface="XO Oriel"/>
            </a:endParaRPr>
          </a:p>
        </p:txBody>
      </p:sp>
      <p:pic>
        <p:nvPicPr>
          <p:cNvPr id="58" name="Picture 95"/>
          <p:cNvPicPr/>
          <p:nvPr/>
        </p:nvPicPr>
        <p:blipFill>
          <a:blip r:embed="rId2" cstate="print"/>
          <a:stretch/>
        </p:blipFill>
        <p:spPr>
          <a:xfrm>
            <a:off x="297720" y="1079640"/>
            <a:ext cx="1094040" cy="843480"/>
          </a:xfrm>
          <a:prstGeom prst="rect">
            <a:avLst/>
          </a:prstGeom>
          <a:ln w="0">
            <a:noFill/>
          </a:ln>
        </p:spPr>
      </p:pic>
      <p:pic>
        <p:nvPicPr>
          <p:cNvPr id="59" name="Picture 97"/>
          <p:cNvPicPr/>
          <p:nvPr/>
        </p:nvPicPr>
        <p:blipFill>
          <a:blip r:embed="rId3" cstate="print"/>
          <a:stretch/>
        </p:blipFill>
        <p:spPr>
          <a:xfrm>
            <a:off x="302760" y="1901160"/>
            <a:ext cx="1089000" cy="752400"/>
          </a:xfrm>
          <a:prstGeom prst="rect">
            <a:avLst/>
          </a:prstGeom>
          <a:ln w="0">
            <a:noFill/>
          </a:ln>
        </p:spPr>
      </p:pic>
      <p:pic>
        <p:nvPicPr>
          <p:cNvPr id="60" name="Picture 99"/>
          <p:cNvPicPr/>
          <p:nvPr/>
        </p:nvPicPr>
        <p:blipFill>
          <a:blip r:embed="rId4" cstate="print"/>
          <a:stretch/>
        </p:blipFill>
        <p:spPr>
          <a:xfrm>
            <a:off x="47160" y="2653920"/>
            <a:ext cx="1242360" cy="113472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101"/>
          <p:cNvPicPr/>
          <p:nvPr/>
        </p:nvPicPr>
        <p:blipFill>
          <a:blip r:embed="rId5" cstate="print"/>
          <a:stretch/>
        </p:blipFill>
        <p:spPr>
          <a:xfrm>
            <a:off x="595440" y="3726720"/>
            <a:ext cx="694080" cy="833040"/>
          </a:xfrm>
          <a:prstGeom prst="rect">
            <a:avLst/>
          </a:prstGeom>
          <a:ln w="0">
            <a:noFill/>
          </a:ln>
        </p:spPr>
      </p:pic>
      <p:pic>
        <p:nvPicPr>
          <p:cNvPr id="62" name="Picture 103"/>
          <p:cNvPicPr/>
          <p:nvPr/>
        </p:nvPicPr>
        <p:blipFill>
          <a:blip r:embed="rId6" cstate="print"/>
          <a:stretch/>
        </p:blipFill>
        <p:spPr>
          <a:xfrm>
            <a:off x="5704920" y="5375520"/>
            <a:ext cx="1002600" cy="893160"/>
          </a:xfrm>
          <a:prstGeom prst="rect">
            <a:avLst/>
          </a:prstGeom>
          <a:ln w="0">
            <a:noFill/>
          </a:ln>
        </p:spPr>
      </p:pic>
      <p:pic>
        <p:nvPicPr>
          <p:cNvPr id="63" name="Picture 105"/>
          <p:cNvPicPr/>
          <p:nvPr/>
        </p:nvPicPr>
        <p:blipFill>
          <a:blip r:embed="rId7" cstate="print"/>
          <a:stretch/>
        </p:blipFill>
        <p:spPr>
          <a:xfrm>
            <a:off x="149400" y="5971680"/>
            <a:ext cx="1242360" cy="1082880"/>
          </a:xfrm>
          <a:prstGeom prst="rect">
            <a:avLst/>
          </a:prstGeom>
          <a:ln w="0">
            <a:noFill/>
          </a:ln>
        </p:spPr>
      </p:pic>
      <p:pic>
        <p:nvPicPr>
          <p:cNvPr id="64" name="Picture 107"/>
          <p:cNvPicPr/>
          <p:nvPr/>
        </p:nvPicPr>
        <p:blipFill>
          <a:blip r:embed="rId8" cstate="print"/>
          <a:stretch/>
        </p:blipFill>
        <p:spPr>
          <a:xfrm>
            <a:off x="5482440" y="6643080"/>
            <a:ext cx="1225080" cy="1379880"/>
          </a:xfrm>
          <a:prstGeom prst="rect">
            <a:avLst/>
          </a:prstGeom>
          <a:ln w="0">
            <a:noFill/>
          </a:ln>
        </p:spPr>
      </p:pic>
      <p:pic>
        <p:nvPicPr>
          <p:cNvPr id="65" name="Picture 109"/>
          <p:cNvPicPr/>
          <p:nvPr/>
        </p:nvPicPr>
        <p:blipFill>
          <a:blip r:embed="rId9" cstate="print"/>
          <a:stretch/>
        </p:blipFill>
        <p:spPr>
          <a:xfrm>
            <a:off x="799920" y="7839720"/>
            <a:ext cx="637560" cy="880200"/>
          </a:xfrm>
          <a:prstGeom prst="rect">
            <a:avLst/>
          </a:prstGeom>
          <a:ln w="0">
            <a:noFill/>
          </a:ln>
        </p:spPr>
      </p:pic>
      <p:pic>
        <p:nvPicPr>
          <p:cNvPr id="66" name="Picture 111"/>
          <p:cNvPicPr/>
          <p:nvPr/>
        </p:nvPicPr>
        <p:blipFill>
          <a:blip r:embed="rId10" cstate="print"/>
          <a:stretch/>
        </p:blipFill>
        <p:spPr>
          <a:xfrm>
            <a:off x="214200" y="8133840"/>
            <a:ext cx="521640" cy="637920"/>
          </a:xfrm>
          <a:prstGeom prst="rect">
            <a:avLst/>
          </a:prstGeom>
          <a:ln w="0">
            <a:noFill/>
          </a:ln>
        </p:spPr>
      </p:pic>
      <p:pic>
        <p:nvPicPr>
          <p:cNvPr id="67" name="Picture 113"/>
          <p:cNvPicPr/>
          <p:nvPr/>
        </p:nvPicPr>
        <p:blipFill>
          <a:blip r:embed="rId3" cstate="print"/>
          <a:stretch/>
        </p:blipFill>
        <p:spPr>
          <a:xfrm>
            <a:off x="302760" y="11203920"/>
            <a:ext cx="1089000" cy="752400"/>
          </a:xfrm>
          <a:prstGeom prst="rect">
            <a:avLst/>
          </a:prstGeom>
          <a:ln w="0">
            <a:noFill/>
          </a:ln>
        </p:spPr>
      </p:pic>
      <p:sp>
        <p:nvSpPr>
          <p:cNvPr id="68" name="Shape 114"/>
          <p:cNvSpPr/>
          <p:nvPr/>
        </p:nvSpPr>
        <p:spPr>
          <a:xfrm>
            <a:off x="5556960" y="5186880"/>
            <a:ext cx="1266120" cy="33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УКРЫТИЕ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69" name="Picture 116"/>
          <p:cNvPicPr/>
          <p:nvPr/>
        </p:nvPicPr>
        <p:blipFill>
          <a:blip r:embed="rId11" cstate="print"/>
          <a:stretch/>
        </p:blipFill>
        <p:spPr>
          <a:xfrm>
            <a:off x="4940640" y="7355160"/>
            <a:ext cx="541800" cy="472320"/>
          </a:xfrm>
          <a:prstGeom prst="rect">
            <a:avLst/>
          </a:prstGeom>
          <a:ln w="0">
            <a:noFill/>
          </a:ln>
        </p:spPr>
      </p:pic>
      <p:sp>
        <p:nvSpPr>
          <p:cNvPr id="31" name="TextBox 30"/>
          <p:cNvSpPr txBox="1"/>
          <p:nvPr/>
        </p:nvSpPr>
        <p:spPr>
          <a:xfrm>
            <a:off x="0" y="-663624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БЛИЖАЙШЕЕ УКРЫТИЕ РАСПОЛОГАЕТСЯ ПО АДРЕСУ: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6</TotalTime>
  <Words>209</Words>
  <Application>Microsoft Office PowerPoint</Application>
  <PresentationFormat>Произвольный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ГРАЖДАНСКАЯ ОБОРОНА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ГРАЖДАНСКАЯ ОБОРОНА</dc:title>
  <dc:subject/>
  <dc:creator/>
  <dc:description/>
  <cp:lastModifiedBy>Марина Валентиновна</cp:lastModifiedBy>
  <cp:revision>4</cp:revision>
  <dcterms:created xsi:type="dcterms:W3CDTF">2024-12-10T03:54:30Z</dcterms:created>
  <dcterms:modified xsi:type="dcterms:W3CDTF">2024-12-12T13:03:08Z</dcterms:modified>
  <dc:language>ru-RU</dc:language>
</cp:coreProperties>
</file>